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529" r:id="rId2"/>
    <p:sldId id="476" r:id="rId3"/>
    <p:sldId id="477" r:id="rId4"/>
    <p:sldId id="478" r:id="rId5"/>
    <p:sldId id="482" r:id="rId6"/>
    <p:sldId id="483" r:id="rId7"/>
    <p:sldId id="480" r:id="rId8"/>
    <p:sldId id="481" r:id="rId9"/>
    <p:sldId id="484" r:id="rId10"/>
    <p:sldId id="485" r:id="rId11"/>
    <p:sldId id="491" r:id="rId12"/>
    <p:sldId id="260" r:id="rId13"/>
    <p:sldId id="307" r:id="rId14"/>
    <p:sldId id="486" r:id="rId15"/>
    <p:sldId id="489" r:id="rId16"/>
    <p:sldId id="532" r:id="rId17"/>
    <p:sldId id="487" r:id="rId18"/>
    <p:sldId id="533" r:id="rId19"/>
    <p:sldId id="534" r:id="rId20"/>
    <p:sldId id="308" r:id="rId21"/>
    <p:sldId id="537" r:id="rId22"/>
    <p:sldId id="490" r:id="rId23"/>
    <p:sldId id="488" r:id="rId24"/>
    <p:sldId id="531" r:id="rId25"/>
    <p:sldId id="538" r:id="rId26"/>
    <p:sldId id="510" r:id="rId27"/>
    <p:sldId id="523" r:id="rId28"/>
    <p:sldId id="323" r:id="rId29"/>
    <p:sldId id="520" r:id="rId30"/>
    <p:sldId id="521" r:id="rId31"/>
    <p:sldId id="522" r:id="rId32"/>
    <p:sldId id="512" r:id="rId33"/>
    <p:sldId id="513" r:id="rId34"/>
    <p:sldId id="515" r:id="rId35"/>
    <p:sldId id="430" r:id="rId36"/>
    <p:sldId id="313" r:id="rId37"/>
    <p:sldId id="514" r:id="rId38"/>
    <p:sldId id="277" r:id="rId39"/>
    <p:sldId id="535" r:id="rId40"/>
    <p:sldId id="278" r:id="rId4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9AFD91E-3BDB-4513-82E0-B8E5AF7D7D00}">
          <p14:sldIdLst>
            <p14:sldId id="529"/>
            <p14:sldId id="476"/>
            <p14:sldId id="477"/>
            <p14:sldId id="478"/>
            <p14:sldId id="482"/>
            <p14:sldId id="483"/>
            <p14:sldId id="480"/>
            <p14:sldId id="481"/>
            <p14:sldId id="484"/>
            <p14:sldId id="485"/>
            <p14:sldId id="491"/>
          </p14:sldIdLst>
        </p14:section>
        <p14:section name="Why convolution?" id="{BB4801BD-F2E2-4C85-950B-0BF3A51ABEEC}">
          <p14:sldIdLst>
            <p14:sldId id="260"/>
            <p14:sldId id="307"/>
            <p14:sldId id="486"/>
          </p14:sldIdLst>
        </p14:section>
        <p14:section name="CNNs" id="{4051C4FE-6938-43CC-B6E2-0E15EFD97D79}">
          <p14:sldIdLst>
            <p14:sldId id="489"/>
            <p14:sldId id="532"/>
            <p14:sldId id="487"/>
            <p14:sldId id="533"/>
            <p14:sldId id="534"/>
            <p14:sldId id="308"/>
            <p14:sldId id="537"/>
            <p14:sldId id="490"/>
            <p14:sldId id="488"/>
            <p14:sldId id="531"/>
            <p14:sldId id="538"/>
            <p14:sldId id="510"/>
          </p14:sldIdLst>
        </p14:section>
        <p14:section name="Applications" id="{B18A5AA2-1C25-473E-A5D0-283198DB0157}">
          <p14:sldIdLst>
            <p14:sldId id="523"/>
            <p14:sldId id="323"/>
            <p14:sldId id="520"/>
            <p14:sldId id="521"/>
            <p14:sldId id="522"/>
          </p14:sldIdLst>
        </p14:section>
        <p14:section name="What computers see" id="{D7291A29-C35A-43A1-87DE-83BA8675D76E}">
          <p14:sldIdLst>
            <p14:sldId id="512"/>
            <p14:sldId id="513"/>
            <p14:sldId id="515"/>
            <p14:sldId id="430"/>
            <p14:sldId id="313"/>
            <p14:sldId id="514"/>
          </p14:sldIdLst>
        </p14:section>
        <p14:section name="Transfer learning" id="{2E0F5A33-5025-4E73-B23F-68B3FC311480}">
          <p14:sldIdLst>
            <p14:sldId id="277"/>
            <p14:sldId id="535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78756" autoAdjust="0"/>
  </p:normalViewPr>
  <p:slideViewPr>
    <p:cSldViewPr snapToGrid="0">
      <p:cViewPr varScale="1">
        <p:scale>
          <a:sx n="91" d="100"/>
          <a:sy n="91" d="100"/>
        </p:scale>
        <p:origin x="81" y="438"/>
      </p:cViewPr>
      <p:guideLst/>
    </p:cSldViewPr>
  </p:slideViewPr>
  <p:outlineViewPr>
    <p:cViewPr>
      <p:scale>
        <a:sx n="33" d="100"/>
        <a:sy n="33" d="100"/>
      </p:scale>
      <p:origin x="0" y="-3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23262-16BC-49C5-B62D-8675F6C85F1E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5DD78-F6CA-4EE8-9E6E-DF432CA0A4F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869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68550-B339-4575-D506-421F81F56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24375-2D29-6A3E-E386-805F8539C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E6998-6E3F-BCEC-D6E8-81FAF5535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7E51A-9F3C-9F18-1C3E-EC3AEE621E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1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3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F61F-B420-07B2-056D-6EDD4D86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5284F-2B39-CC5E-C4FB-18B47D8C6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52CAC-B9C5-FD21-268C-57BDFCA9E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101D-BC03-4EEF-7690-846920827D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0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70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baseline="0" dirty="0"/>
              <a:t>Image from: </a:t>
            </a:r>
            <a:r>
              <a:rPr lang="nl-BE" baseline="0" dirty="0"/>
              <a:t>https://towardsdatascience.com/a-comprehensive-guide-to-convolutional-neural-networks-the-eli5-way-3bd2b1164a53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6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D1BF8-D0BC-70CF-9FA4-403B29178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ACC13F-7A46-27D8-CCC1-3975F6805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D8DCD-5B36-0ED4-36A2-FDBD89C24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baseline="0" dirty="0"/>
              <a:t>Image from: </a:t>
            </a:r>
            <a:r>
              <a:rPr lang="nl-BE" baseline="0" dirty="0"/>
              <a:t>https://towardsdatascience.com/a-comprehensive-guide-to-convolutional-neural-networks-the-eli5-way-3bd2b1164a53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01792-069E-DAEF-68E3-1F93693431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43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11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65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68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76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effectLst/>
              </a:rPr>
              <a:t>Fig. 2. CV-based real-time assistance in laparoscopic cholecystectomy. </a:t>
            </a:r>
            <a:r>
              <a:rPr lang="en-GB" dirty="0">
                <a:effectLst/>
              </a:rPr>
              <a:t>Overviewed CV models could be used to evaluate the difficulty of a case and whether it is fit for a surgical resident (</a:t>
            </a:r>
            <a:r>
              <a:rPr lang="en-GB" b="1" dirty="0">
                <a:effectLst/>
              </a:rPr>
              <a:t>a</a:t>
            </a:r>
            <a:r>
              <a:rPr lang="en-GB" dirty="0">
                <a:effectLst/>
              </a:rPr>
              <a:t>), to warn surgeons against incising below the appropriate site (</a:t>
            </a:r>
            <a:r>
              <a:rPr lang="en-GB" b="1" dirty="0">
                <a:effectLst/>
              </a:rPr>
              <a:t>b</a:t>
            </a:r>
            <a:r>
              <a:rPr lang="en-GB" dirty="0">
                <a:effectLst/>
              </a:rPr>
              <a:t>), to guide safe dissection (</a:t>
            </a:r>
            <a:r>
              <a:rPr lang="en-GB" b="1" dirty="0">
                <a:effectLst/>
              </a:rPr>
              <a:t>c</a:t>
            </a:r>
            <a:r>
              <a:rPr lang="en-GB" dirty="0">
                <a:effectLst/>
              </a:rPr>
              <a:t>), to automatically evaluate safety measures (</a:t>
            </a:r>
            <a:r>
              <a:rPr lang="en-GB" b="1" dirty="0">
                <a:effectLst/>
              </a:rPr>
              <a:t>d</a:t>
            </a:r>
            <a:r>
              <a:rPr lang="en-GB" dirty="0">
                <a:effectLst/>
              </a:rPr>
              <a:t>), to prevent misapplications of clips (</a:t>
            </a:r>
            <a:r>
              <a:rPr lang="en-GB" b="1" dirty="0">
                <a:effectLst/>
              </a:rPr>
              <a:t>e</a:t>
            </a:r>
            <a:r>
              <a:rPr lang="en-GB" dirty="0">
                <a:effectLst/>
              </a:rPr>
              <a:t>) and to improve OR staff awareness and readiness.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5DD78-F6CA-4EE8-9E6E-DF432CA0A4FE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155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3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9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2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https://www.youtube.com/watch?v=SCE-QeDfXtA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57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E5491-4B9A-59F5-4B21-31A9E82AF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DDB2E-DA63-B158-F1BE-125158C00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9FF4A-9D26-8EDC-C94A-875F3C406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14.197.122 images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21.841 subcategories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27 high-level categories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DF236-EA43-59E6-5A1C-16C7064F8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03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2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9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7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02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E9FF7-1CC3-E9F7-ED59-AC71E9DB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61FCD-5304-E470-EA13-DD4168BA6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8480A9-327C-B98C-2910-4BEAC3E2A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E6471-50EC-3E24-F976-3B1BF25C8E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0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2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E46B4-8A5E-ED41-FC78-058053AD4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AF9C7-9C78-58C9-0408-55E2B4EBD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008172-B244-6FD5-DE23-48040DE67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Shifts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Scale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anngles</a:t>
            </a:r>
          </a:p>
          <a:p>
            <a:r>
              <a:rPr lang="nl-BE" baseline="0" dirty="0"/>
              <a:t>Shadows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29758-C525-9265-2364-295EF05A4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37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93E3-EEDF-4889-0E6C-92107D587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FACBA-818A-18BC-0BE6-AA12CB4B9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F2C66-169F-CB9E-985A-0FAEDFC0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1D3C8-6FE3-249D-D3D5-898A218A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A60C8-4A69-2A2A-B060-F45EEA6F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243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AB06-D1E9-AEB0-562D-3DF5BE21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87954-1A95-47D5-96CE-A97C91015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9253-D884-6958-DF00-7473C44B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0697-6287-B587-9610-530878F8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90F62-20AA-E0F9-EE93-593DE0E2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8991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72C13D-2BDA-BEAF-810C-1F649735D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4D36B-83F8-8A88-4BDF-7E53702BB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B7BC2-ACD0-5573-9CDD-97CE40A0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AE270-5FB0-5BF7-9552-3B9B1B0A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964FF-7860-927C-4C7E-B8061FC4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517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4BF2-3C77-2245-5F3C-AA6554F4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1957-C1C6-92CA-D47E-AB821AB54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56C1-4CA0-4734-CD20-0B62D1E9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768E6-79E4-86E8-975D-7990C139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E0574-641E-277E-7038-D99F96E4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5129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732B5-F510-90D1-B914-2F018C29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BABEF-D5D7-F7CD-6B35-F6961865F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85DB7-5631-088C-0101-EE4D4AC48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886D8-029F-D79A-7D75-33BC55A5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5D7F0-E2BD-6295-E411-DCC6D065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084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6629-3C12-0EB2-0EC8-8EAEF6D9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08409-0F04-19D0-8E9C-F11F88E0A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6737A-BDBE-948F-DCD4-5D46D6D26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38EE1-F9C3-5F8B-2695-AA9F08D5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E6D74-1D1B-4D76-181A-0C00E331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C5CB9-62A8-2370-DBE2-51AB62D9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176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8671-4ED9-F0FB-0EA3-76F1BB12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8FE1-25A1-E701-CDF6-CBD1CE762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22C31-2108-9418-A011-F6C084CAB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32223-0D92-E560-E544-2AF69832B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E358B3-6EC3-60F3-976E-CA4E742A1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19B46-3D10-7C54-1E36-1FA57E02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9332B-EE6A-10C1-6A99-AEDD07E7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571CE-FC3A-BE6E-037A-D9EFBE43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200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B01F-2643-CC67-FE3F-23D1D9F8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94EDE-5F7C-56BF-91E3-D77B1A54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E3C49-0FD1-B771-69AB-D29FB301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E85DA-C3B8-3165-D269-B90AE450E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324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52A30-219E-CB51-3B97-37BB1A5F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BF8D2-C4C0-E242-EC3D-39787D12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5D435-FED1-D33E-B96D-F8A61333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628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817C-68CD-D1D5-176C-2039259E2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E7915-406D-7FC9-EE60-A600D6012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7242A-3EC8-5520-24FA-E06EDB112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B0902-8964-5CF5-B698-3628CA60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A7DD6-F2D6-3CAB-0BC5-E2697C21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AD39B-3889-D3B6-13A7-A63B7264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11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F771-64DC-0716-D972-0043E297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EB681-71FD-1BB1-D24D-85A67592E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8905C-47D4-071C-15A8-C0164757B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E3FA3-DFBC-30B6-705D-ED8B114F4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A5D0C-C703-95AE-1BBE-94BFDA61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75371-A452-7B2C-67D0-A17F595D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894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620C8-A95E-8644-74FE-43ADE24D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855FE-4EEF-E304-A0FE-B5D3FB3D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F585F-4E37-DB35-338C-8FF1E3CDF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947C3-4262-481D-8CC5-F1CE854B8065}" type="datetimeFigureOut">
              <a:rPr lang="LID4096" smtClean="0"/>
              <a:t>11/26/2024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06E8-9B86-DD14-C23C-23113E7F5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EE9CB-6392-F0F3-5389-FBBEE2B61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5C277-7AD6-4F61-92FD-A5CDE1F8BDC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20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viz.netlify.app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harley.com/nn_vis/cnn/2d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gPaCWJL7XI?feature=oembed" TargetMode="Externa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cnn-explaine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DEF202E8-57C5-3ECC-6046-F04D9864D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4976204" y="10"/>
            <a:ext cx="721427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741877" y="6446756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122928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3316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6752F694-7E42-D4FE-7EB3-D68F28F2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877" y="905243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855677" y="5782043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200" dirty="0"/>
              <a:t>https://imaging.cs.msu.ru/en/research/cell-tracking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97298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EEF4E-0D07-4C76-6980-7DFE3CE3C066}"/>
              </a:ext>
            </a:extLst>
          </p:cNvPr>
          <p:cNvSpPr txBox="1"/>
          <p:nvPr/>
        </p:nvSpPr>
        <p:spPr>
          <a:xfrm>
            <a:off x="5351583" y="5335061"/>
            <a:ext cx="501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kaggle.com/second-annual-data-science-bowl (2015)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B79EE6F-AFF2-B525-0C37-7ABDF9192B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607" y="519409"/>
            <a:ext cx="3602947" cy="480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56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>
            <a:extLst>
              <a:ext uri="{FF2B5EF4-FFF2-40B4-BE49-F238E27FC236}">
                <a16:creationId xmlns:a16="http://schemas.microsoft.com/office/drawing/2014/main" id="{EA5F788B-5EDB-40B9-B236-7430B81FE800}"/>
              </a:ext>
            </a:extLst>
          </p:cNvPr>
          <p:cNvSpPr txBox="1"/>
          <p:nvPr/>
        </p:nvSpPr>
        <p:spPr>
          <a:xfrm>
            <a:off x="7139354" y="5768589"/>
            <a:ext cx="3224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https://setosa.io/ev/image-kernels/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4115680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300704B-3345-41F5-B9EE-FD60CBB41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28" y="744230"/>
            <a:ext cx="6383626" cy="52721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</a:rPr>
              <a:t>We could just represent each pixel as a feature.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This would mean that we </a:t>
            </a:r>
            <a:r>
              <a:rPr lang="en-GB" sz="2000" b="1" dirty="0">
                <a:solidFill>
                  <a:srgbClr val="040C28"/>
                </a:solidFill>
              </a:rPr>
              <a:t>flatten</a:t>
            </a:r>
            <a:r>
              <a:rPr lang="en-GB" sz="2000" dirty="0">
                <a:solidFill>
                  <a:srgbClr val="040C28"/>
                </a:solidFill>
              </a:rPr>
              <a:t> the 2D matrix to a 1D feature vector.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The learning algorithm then needs to learn the 2D </a:t>
            </a:r>
            <a:r>
              <a:rPr lang="en-GB" sz="2000" b="1" dirty="0">
                <a:solidFill>
                  <a:srgbClr val="040C28"/>
                </a:solidFill>
              </a:rPr>
              <a:t>spatial correlations </a:t>
            </a:r>
            <a:r>
              <a:rPr lang="en-GB" sz="2000" dirty="0">
                <a:solidFill>
                  <a:srgbClr val="040C28"/>
                </a:solidFill>
              </a:rPr>
              <a:t>from the 1D representation.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And what with the invariances?</a:t>
            </a:r>
            <a:endParaRPr lang="en-GB" sz="2000" i="0" dirty="0">
              <a:solidFill>
                <a:srgbClr val="292929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flatten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BBA3A672-295F-AC28-C1D4-AEF13E3C30F3}"/>
              </a:ext>
            </a:extLst>
          </p:cNvPr>
          <p:cNvSpPr/>
          <p:nvPr/>
        </p:nvSpPr>
        <p:spPr>
          <a:xfrm>
            <a:off x="10090150" y="987011"/>
            <a:ext cx="107397" cy="1540289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674094F1-7C77-62A6-0580-AEDDDE6CF5E6}"/>
              </a:ext>
            </a:extLst>
          </p:cNvPr>
          <p:cNvSpPr/>
          <p:nvPr/>
        </p:nvSpPr>
        <p:spPr>
          <a:xfrm>
            <a:off x="10090150" y="2591097"/>
            <a:ext cx="107397" cy="1540289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8E8CCB9D-8148-26BD-57ED-C9A9C2DDFAEA}"/>
              </a:ext>
            </a:extLst>
          </p:cNvPr>
          <p:cNvSpPr/>
          <p:nvPr/>
        </p:nvSpPr>
        <p:spPr>
          <a:xfrm>
            <a:off x="10090149" y="4195183"/>
            <a:ext cx="107397" cy="1540289"/>
          </a:xfrm>
          <a:prstGeom prst="lef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808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38" y="191893"/>
            <a:ext cx="4586370" cy="622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300" y="1075957"/>
            <a:ext cx="4201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Invariance</a:t>
            </a:r>
            <a:r>
              <a:rPr lang="en-GB" sz="2000" dirty="0">
                <a:solidFill>
                  <a:srgbClr val="040C28"/>
                </a:solidFill>
              </a:rPr>
              <a:t> means that we can recognize an object as an object, even when its appearance varies in some way.</a:t>
            </a:r>
            <a:endParaRPr lang="en-GB" sz="2000" i="0" dirty="0">
              <a:solidFill>
                <a:srgbClr val="2929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840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49051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filters are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small matrices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slide over input data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to detect patterns like edges and textures.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s (aka kernels)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386" name="Picture 2" descr="Comprehensive Guide to Different Pooling Layers in Deep Learning">
            <a:extLst>
              <a:ext uri="{FF2B5EF4-FFF2-40B4-BE49-F238E27FC236}">
                <a16:creationId xmlns:a16="http://schemas.microsoft.com/office/drawing/2014/main" id="{1701A09A-ABF0-2142-0C91-F4B8C888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28" y="876300"/>
            <a:ext cx="595157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BABD84A-401F-C201-5382-B7641CFA8C07}"/>
              </a:ext>
            </a:extLst>
          </p:cNvPr>
          <p:cNvSpPr/>
          <p:nvPr/>
        </p:nvSpPr>
        <p:spPr>
          <a:xfrm rot="7582954">
            <a:off x="9386077" y="5248453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A3AA5-6141-9BC1-65E4-F67FE42097D3}"/>
              </a:ext>
            </a:extLst>
          </p:cNvPr>
          <p:cNvSpPr txBox="1"/>
          <p:nvPr/>
        </p:nvSpPr>
        <p:spPr>
          <a:xfrm>
            <a:off x="9903658" y="5349270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latin typeface="Freestyle Script" panose="030804020302050B0404" pitchFamily="66" charset="0"/>
              </a:rPr>
              <a:t>input image</a:t>
            </a:r>
            <a:endParaRPr lang="nl-NL" sz="2800" dirty="0">
              <a:latin typeface="Freestyle Script" panose="030804020302050B0404" pitchFamily="66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B5B81F9-3A89-9108-0975-C20C943957F9}"/>
              </a:ext>
            </a:extLst>
          </p:cNvPr>
          <p:cNvSpPr/>
          <p:nvPr/>
        </p:nvSpPr>
        <p:spPr>
          <a:xfrm rot="12974794" flipV="1">
            <a:off x="9575259" y="1207587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CBBC9-4692-6A3D-FA1E-936EACC2F31E}"/>
              </a:ext>
            </a:extLst>
          </p:cNvPr>
          <p:cNvSpPr txBox="1"/>
          <p:nvPr/>
        </p:nvSpPr>
        <p:spPr>
          <a:xfrm>
            <a:off x="10034743" y="942296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latin typeface="Freestyle Script" panose="030804020302050B0404" pitchFamily="66" charset="0"/>
              </a:rPr>
              <a:t>output “image”</a:t>
            </a:r>
            <a:endParaRPr lang="nl-NL" sz="28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34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71C4-8AA9-88D5-AAAF-FA187C57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4433E-57CA-E9C9-81B8-F7C4C5895E9F}"/>
              </a:ext>
            </a:extLst>
          </p:cNvPr>
          <p:cNvSpPr txBox="1"/>
          <p:nvPr/>
        </p:nvSpPr>
        <p:spPr>
          <a:xfrm>
            <a:off x="241299" y="1075957"/>
            <a:ext cx="49051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filters are small matrices that slide over input data to detect patterns like edges and textures.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Each filter learns unique weights during training to extract specific features.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BE" sz="2000" i="0" dirty="0">
                <a:solidFill>
                  <a:srgbClr val="040C28"/>
                </a:solidFill>
                <a:effectLst/>
              </a:rPr>
              <a:t>Multiple filters can be convolved over the same image, where ideally </a:t>
            </a:r>
            <a:r>
              <a:rPr lang="en-BE" sz="2000" dirty="0">
                <a:solidFill>
                  <a:srgbClr val="040C28"/>
                </a:solidFill>
              </a:rPr>
              <a:t>each filter learns different patterns.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D2A55-5CA4-B667-5B4B-3F43B980C10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s (aka kernels)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0923EE-C2F5-68A1-DDAA-514C5621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010" y="1075957"/>
            <a:ext cx="5679964" cy="5273372"/>
          </a:xfrm>
          <a:prstGeom prst="rect">
            <a:avLst/>
          </a:prstGeom>
        </p:spPr>
      </p:pic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5EE9C7C-221F-A1FA-7088-2584A1D5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7579659" cy="365125"/>
          </a:xfrm>
        </p:spPr>
        <p:txBody>
          <a:bodyPr/>
          <a:lstStyle/>
          <a:p>
            <a:pPr algn="r"/>
            <a:r>
              <a:rPr lang="en-GB" dirty="0"/>
              <a:t>https://en.wikipedia.org/wiki/Kernel_(image_processing)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11590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0" y="1075957"/>
            <a:ext cx="11118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Convolutional filters </a:t>
            </a:r>
            <a:r>
              <a:rPr lang="en-GB" sz="2000" dirty="0">
                <a:solidFill>
                  <a:srgbClr val="040C28"/>
                </a:solidFill>
              </a:rPr>
              <a:t>are small matrices that are “slid</a:t>
            </a:r>
            <a:r>
              <a:rPr lang="en-BE" sz="2000" dirty="0">
                <a:solidFill>
                  <a:srgbClr val="040C28"/>
                </a:solidFill>
              </a:rPr>
              <a:t>ed</a:t>
            </a:r>
            <a:r>
              <a:rPr lang="en-GB" sz="2000" dirty="0">
                <a:solidFill>
                  <a:srgbClr val="040C28"/>
                </a:solidFill>
              </a:rPr>
              <a:t>” over an image.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They provides a measure for how close a patch or a region in the image resembles a </a:t>
            </a:r>
            <a:r>
              <a:rPr lang="en-GB" sz="2000" b="1" dirty="0">
                <a:solidFill>
                  <a:srgbClr val="040C28"/>
                </a:solidFill>
              </a:rPr>
              <a:t>feature</a:t>
            </a:r>
            <a:r>
              <a:rPr lang="en-GB" sz="2000" dirty="0">
                <a:solidFill>
                  <a:srgbClr val="040C28"/>
                </a:solidFill>
              </a:rPr>
              <a:t>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0" y="9463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s (aka kernels)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E44B3-1E20-9229-6381-177EE898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4" y="2342219"/>
            <a:ext cx="9722688" cy="40730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06703B-3B67-2C93-CBE4-6247B17757C8}"/>
              </a:ext>
            </a:extLst>
          </p:cNvPr>
          <p:cNvSpPr/>
          <p:nvPr/>
        </p:nvSpPr>
        <p:spPr>
          <a:xfrm>
            <a:off x="7112000" y="2342219"/>
            <a:ext cx="3742942" cy="4073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292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5D37E-2A54-CE53-AE51-DDC6AB971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A87E0B-1DA3-A3C8-B72A-DB7E69952565}"/>
              </a:ext>
            </a:extLst>
          </p:cNvPr>
          <p:cNvSpPr txBox="1"/>
          <p:nvPr/>
        </p:nvSpPr>
        <p:spPr>
          <a:xfrm>
            <a:off x="241300" y="1075957"/>
            <a:ext cx="11118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Convolutional filters </a:t>
            </a:r>
            <a:r>
              <a:rPr lang="en-GB" sz="2000" dirty="0">
                <a:solidFill>
                  <a:srgbClr val="040C28"/>
                </a:solidFill>
              </a:rPr>
              <a:t>are small matrices that are “slid</a:t>
            </a:r>
            <a:r>
              <a:rPr lang="en-BE" sz="2000" dirty="0">
                <a:solidFill>
                  <a:srgbClr val="040C28"/>
                </a:solidFill>
              </a:rPr>
              <a:t>ed</a:t>
            </a:r>
            <a:r>
              <a:rPr lang="en-GB" sz="2000" dirty="0">
                <a:solidFill>
                  <a:srgbClr val="040C28"/>
                </a:solidFill>
              </a:rPr>
              <a:t>” over an image.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They provides a measure for how close a patch or a region in the image resembles a </a:t>
            </a:r>
            <a:r>
              <a:rPr lang="en-GB" sz="2000" b="1" dirty="0">
                <a:solidFill>
                  <a:srgbClr val="040C28"/>
                </a:solidFill>
              </a:rPr>
              <a:t>feature</a:t>
            </a:r>
            <a:r>
              <a:rPr lang="en-GB" sz="2000" dirty="0">
                <a:solidFill>
                  <a:srgbClr val="040C28"/>
                </a:solidFill>
              </a:rPr>
              <a:t>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A3FD4-E483-26E4-259E-308A17C4CEEF}"/>
              </a:ext>
            </a:extLst>
          </p:cNvPr>
          <p:cNvSpPr txBox="1"/>
          <p:nvPr/>
        </p:nvSpPr>
        <p:spPr>
          <a:xfrm>
            <a:off x="241300" y="9463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s (aka kernels)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72D21-A06E-1329-6D52-829ED75F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4" y="2342219"/>
            <a:ext cx="9722688" cy="4073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90995-8C91-7D5E-8BAC-FD6508B7CC4F}"/>
              </a:ext>
            </a:extLst>
          </p:cNvPr>
          <p:cNvSpPr/>
          <p:nvPr/>
        </p:nvSpPr>
        <p:spPr>
          <a:xfrm>
            <a:off x="5324475" y="3860800"/>
            <a:ext cx="376238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AE7A2F-633D-6EDD-1D60-3BA376EEECAC}"/>
              </a:ext>
            </a:extLst>
          </p:cNvPr>
          <p:cNvSpPr/>
          <p:nvPr/>
        </p:nvSpPr>
        <p:spPr>
          <a:xfrm>
            <a:off x="5262562" y="4623592"/>
            <a:ext cx="452438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73747-F401-2123-1C29-ED270321DD77}"/>
              </a:ext>
            </a:extLst>
          </p:cNvPr>
          <p:cNvSpPr/>
          <p:nvPr/>
        </p:nvSpPr>
        <p:spPr>
          <a:xfrm>
            <a:off x="5910262" y="4624387"/>
            <a:ext cx="409576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B05321-8EF7-601E-5E13-BF6A8142B34D}"/>
              </a:ext>
            </a:extLst>
          </p:cNvPr>
          <p:cNvSpPr/>
          <p:nvPr/>
        </p:nvSpPr>
        <p:spPr>
          <a:xfrm>
            <a:off x="6448424" y="4623591"/>
            <a:ext cx="430214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CBEAE-CBC9-805C-D072-51E19B1C6F58}"/>
              </a:ext>
            </a:extLst>
          </p:cNvPr>
          <p:cNvSpPr/>
          <p:nvPr/>
        </p:nvSpPr>
        <p:spPr>
          <a:xfrm>
            <a:off x="6462711" y="3860800"/>
            <a:ext cx="430214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0D5ACF-DBB1-5E50-6915-C814227B0F10}"/>
              </a:ext>
            </a:extLst>
          </p:cNvPr>
          <p:cNvSpPr/>
          <p:nvPr/>
        </p:nvSpPr>
        <p:spPr>
          <a:xfrm>
            <a:off x="5910262" y="3860800"/>
            <a:ext cx="430214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A145D0-ED3E-7148-6E9F-B24154E8BC3F}"/>
              </a:ext>
            </a:extLst>
          </p:cNvPr>
          <p:cNvSpPr/>
          <p:nvPr/>
        </p:nvSpPr>
        <p:spPr>
          <a:xfrm>
            <a:off x="5279231" y="3086288"/>
            <a:ext cx="430213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1EE930-66A2-7913-0B0C-C304BC64ADEA}"/>
              </a:ext>
            </a:extLst>
          </p:cNvPr>
          <p:cNvSpPr/>
          <p:nvPr/>
        </p:nvSpPr>
        <p:spPr>
          <a:xfrm>
            <a:off x="6417468" y="3086288"/>
            <a:ext cx="461170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BFBF8-C89B-6D57-414D-666E5DD4D628}"/>
              </a:ext>
            </a:extLst>
          </p:cNvPr>
          <p:cNvSpPr/>
          <p:nvPr/>
        </p:nvSpPr>
        <p:spPr>
          <a:xfrm>
            <a:off x="5865019" y="3086288"/>
            <a:ext cx="430214" cy="150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8DB526-3C04-3708-C7AE-24312F3B1684}"/>
                  </a:ext>
                </a:extLst>
              </p:cNvPr>
              <p:cNvSpPr txBox="1"/>
              <p:nvPr/>
            </p:nvSpPr>
            <p:spPr>
              <a:xfrm>
                <a:off x="5290274" y="2999918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8DB526-3C04-3708-C7AE-24312F3B1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74" y="2999918"/>
                <a:ext cx="317138" cy="276999"/>
              </a:xfrm>
              <a:prstGeom prst="rect">
                <a:avLst/>
              </a:prstGeom>
              <a:blipFill>
                <a:blip r:embed="rId4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79A0AA-044C-BDDC-E351-3E2E8044F1B0}"/>
                  </a:ext>
                </a:extLst>
              </p:cNvPr>
              <p:cNvSpPr txBox="1"/>
              <p:nvPr/>
            </p:nvSpPr>
            <p:spPr>
              <a:xfrm>
                <a:off x="5878262" y="2999918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79A0AA-044C-BDDC-E351-3E2E8044F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62" y="2999918"/>
                <a:ext cx="322460" cy="276999"/>
              </a:xfrm>
              <a:prstGeom prst="rect">
                <a:avLst/>
              </a:prstGeom>
              <a:blipFill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49BDA4-EE0E-3120-E611-EA677581EF6F}"/>
                  </a:ext>
                </a:extLst>
              </p:cNvPr>
              <p:cNvSpPr txBox="1"/>
              <p:nvPr/>
            </p:nvSpPr>
            <p:spPr>
              <a:xfrm>
                <a:off x="6448424" y="2999918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49BDA4-EE0E-3120-E611-EA677581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424" y="2999918"/>
                <a:ext cx="322460" cy="276999"/>
              </a:xfrm>
              <a:prstGeom prst="rect">
                <a:avLst/>
              </a:prstGeom>
              <a:blipFill>
                <a:blip r:embed="rId6"/>
                <a:stretch>
                  <a:fillRect l="-9434" r="-7547" b="-1521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033C2-1060-FA0E-E0D4-21772AC6872A}"/>
                  </a:ext>
                </a:extLst>
              </p:cNvPr>
              <p:cNvSpPr txBox="1"/>
              <p:nvPr/>
            </p:nvSpPr>
            <p:spPr>
              <a:xfrm>
                <a:off x="5290274" y="3771442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033C2-1060-FA0E-E0D4-21772AC68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74" y="3771442"/>
                <a:ext cx="317138" cy="276999"/>
              </a:xfrm>
              <a:prstGeom prst="rect">
                <a:avLst/>
              </a:prstGeom>
              <a:blipFill>
                <a:blip r:embed="rId7"/>
                <a:stretch>
                  <a:fillRect l="-9615" r="-7692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7C1AB6-8664-A74E-E877-927986FA6751}"/>
                  </a:ext>
                </a:extLst>
              </p:cNvPr>
              <p:cNvSpPr txBox="1"/>
              <p:nvPr/>
            </p:nvSpPr>
            <p:spPr>
              <a:xfrm>
                <a:off x="5878262" y="3771442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7C1AB6-8664-A74E-E877-927986FA6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62" y="3771442"/>
                <a:ext cx="322460" cy="276999"/>
              </a:xfrm>
              <a:prstGeom prst="rect">
                <a:avLst/>
              </a:prstGeom>
              <a:blipFill>
                <a:blip r:embed="rId8"/>
                <a:stretch>
                  <a:fillRect l="-9434" r="-9434" b="-1777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4AFEC3-DA43-C4D9-787A-3EBD62C1028E}"/>
                  </a:ext>
                </a:extLst>
              </p:cNvPr>
              <p:cNvSpPr txBox="1"/>
              <p:nvPr/>
            </p:nvSpPr>
            <p:spPr>
              <a:xfrm>
                <a:off x="6448424" y="3771442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4AFEC3-DA43-C4D9-787A-3EBD62C1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424" y="3771442"/>
                <a:ext cx="322460" cy="276999"/>
              </a:xfrm>
              <a:prstGeom prst="rect">
                <a:avLst/>
              </a:prstGeom>
              <a:blipFill>
                <a:blip r:embed="rId9"/>
                <a:stretch>
                  <a:fillRect l="-9434" r="-7547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B2751C-6AB5-E756-1528-FAEB3F0A271D}"/>
                  </a:ext>
                </a:extLst>
              </p:cNvPr>
              <p:cNvSpPr txBox="1"/>
              <p:nvPr/>
            </p:nvSpPr>
            <p:spPr>
              <a:xfrm>
                <a:off x="6448424" y="4533640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B2751C-6AB5-E756-1528-FAEB3F0A2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424" y="4533640"/>
                <a:ext cx="317138" cy="276999"/>
              </a:xfrm>
              <a:prstGeom prst="rect">
                <a:avLst/>
              </a:prstGeom>
              <a:blipFill>
                <a:blip r:embed="rId10"/>
                <a:stretch>
                  <a:fillRect l="-11538" r="-5769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B8430-067A-6369-0959-4AE7173E011A}"/>
                  </a:ext>
                </a:extLst>
              </p:cNvPr>
              <p:cNvSpPr txBox="1"/>
              <p:nvPr/>
            </p:nvSpPr>
            <p:spPr>
              <a:xfrm>
                <a:off x="5878262" y="4533640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B8430-067A-6369-0959-4AE7173E0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62" y="4533640"/>
                <a:ext cx="322460" cy="276999"/>
              </a:xfrm>
              <a:prstGeom prst="rect">
                <a:avLst/>
              </a:prstGeom>
              <a:blipFill>
                <a:blip r:embed="rId11"/>
                <a:stretch>
                  <a:fillRect l="-9434" r="-9434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7A8246-CF29-DDEB-20F1-D1D9460B025C}"/>
                  </a:ext>
                </a:extLst>
              </p:cNvPr>
              <p:cNvSpPr txBox="1"/>
              <p:nvPr/>
            </p:nvSpPr>
            <p:spPr>
              <a:xfrm>
                <a:off x="5290274" y="4533640"/>
                <a:ext cx="32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B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BE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7A8246-CF29-DDEB-20F1-D1D9460B0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74" y="4533640"/>
                <a:ext cx="322460" cy="276999"/>
              </a:xfrm>
              <a:prstGeom prst="rect">
                <a:avLst/>
              </a:prstGeom>
              <a:blipFill>
                <a:blip r:embed="rId12"/>
                <a:stretch>
                  <a:fillRect l="-9434" r="-7547" b="-1555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212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54D1-9AE6-9D37-4EF4-E66C9A34B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1A4674-8F5E-31DC-18F9-71E23FB906EF}"/>
              </a:ext>
            </a:extLst>
          </p:cNvPr>
          <p:cNvSpPr txBox="1"/>
          <p:nvPr/>
        </p:nvSpPr>
        <p:spPr>
          <a:xfrm>
            <a:off x="241299" y="1075957"/>
            <a:ext cx="49051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filters are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small matrices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slide over input data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to detect patterns like edges and textures.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Each filter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learns unique weights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during training to extract specific features.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pPr algn="l"/>
            <a:r>
              <a:rPr lang="en-BE" sz="2000" b="1" i="0" dirty="0">
                <a:solidFill>
                  <a:srgbClr val="040C28"/>
                </a:solidFill>
                <a:effectLst/>
              </a:rPr>
              <a:t>Multiple filters </a:t>
            </a:r>
            <a:r>
              <a:rPr lang="en-BE" sz="2000" i="0" dirty="0">
                <a:solidFill>
                  <a:srgbClr val="040C28"/>
                </a:solidFill>
                <a:effectLst/>
              </a:rPr>
              <a:t>can be convolved over the </a:t>
            </a:r>
            <a:r>
              <a:rPr lang="en-BE" sz="2000" b="1" i="0" dirty="0">
                <a:solidFill>
                  <a:srgbClr val="040C28"/>
                </a:solidFill>
                <a:effectLst/>
              </a:rPr>
              <a:t>same image</a:t>
            </a:r>
            <a:r>
              <a:rPr lang="en-BE" sz="2000" i="0" dirty="0">
                <a:solidFill>
                  <a:srgbClr val="040C28"/>
                </a:solidFill>
                <a:effectLst/>
              </a:rPr>
              <a:t>, where ideally </a:t>
            </a:r>
            <a:r>
              <a:rPr lang="en-BE" sz="2000" dirty="0">
                <a:solidFill>
                  <a:srgbClr val="040C28"/>
                </a:solidFill>
              </a:rPr>
              <a:t>each filter learns </a:t>
            </a:r>
            <a:r>
              <a:rPr lang="en-BE" sz="2000" b="1" dirty="0">
                <a:solidFill>
                  <a:srgbClr val="040C28"/>
                </a:solidFill>
              </a:rPr>
              <a:t>different patterns</a:t>
            </a:r>
            <a:r>
              <a:rPr lang="en-BE" sz="2000" dirty="0">
                <a:solidFill>
                  <a:srgbClr val="040C28"/>
                </a:solidFill>
              </a:rPr>
              <a:t>.</a:t>
            </a:r>
          </a:p>
          <a:p>
            <a:pPr algn="l"/>
            <a:endParaRPr lang="en-BE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BE" sz="2000" b="1" dirty="0">
                <a:solidFill>
                  <a:srgbClr val="040C28"/>
                </a:solidFill>
              </a:rPr>
              <a:t>Filter size</a:t>
            </a:r>
            <a:r>
              <a:rPr lang="en-BE" sz="2000" dirty="0">
                <a:solidFill>
                  <a:srgbClr val="040C28"/>
                </a:solidFill>
              </a:rPr>
              <a:t> and </a:t>
            </a:r>
            <a:r>
              <a:rPr lang="en-BE" sz="2000" b="1" dirty="0">
                <a:solidFill>
                  <a:srgbClr val="040C28"/>
                </a:solidFill>
              </a:rPr>
              <a:t>padding </a:t>
            </a:r>
            <a:r>
              <a:rPr lang="en-BE" sz="2000" dirty="0">
                <a:solidFill>
                  <a:srgbClr val="040C28"/>
                </a:solidFill>
              </a:rPr>
              <a:t>defines the shape of the output image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2E774-4797-F080-7783-D12738643E9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filter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s (aka kernels)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386" name="Picture 2" descr="Comprehensive Guide to Different Pooling Layers in Deep Learning">
            <a:extLst>
              <a:ext uri="{FF2B5EF4-FFF2-40B4-BE49-F238E27FC236}">
                <a16:creationId xmlns:a16="http://schemas.microsoft.com/office/drawing/2014/main" id="{3BA3720E-1675-4D6E-CC16-6710DDD35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28" y="876300"/>
            <a:ext cx="595157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EBAB183A-9DAC-E6E9-4FC6-F666B23EF22E}"/>
              </a:ext>
            </a:extLst>
          </p:cNvPr>
          <p:cNvSpPr/>
          <p:nvPr/>
        </p:nvSpPr>
        <p:spPr>
          <a:xfrm rot="7582954">
            <a:off x="9386077" y="5248453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C0E5C-3AF1-B1BB-7473-F3A0BF943288}"/>
              </a:ext>
            </a:extLst>
          </p:cNvPr>
          <p:cNvSpPr txBox="1"/>
          <p:nvPr/>
        </p:nvSpPr>
        <p:spPr>
          <a:xfrm>
            <a:off x="9903658" y="5349270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latin typeface="Freestyle Script" panose="030804020302050B0404" pitchFamily="66" charset="0"/>
              </a:rPr>
              <a:t>input image</a:t>
            </a:r>
            <a:endParaRPr lang="nl-NL" sz="2800" dirty="0">
              <a:latin typeface="Freestyle Script" panose="030804020302050B0404" pitchFamily="66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3A698A6-F657-EE2F-DD92-FA4FE45902F4}"/>
              </a:ext>
            </a:extLst>
          </p:cNvPr>
          <p:cNvSpPr/>
          <p:nvPr/>
        </p:nvSpPr>
        <p:spPr>
          <a:xfrm rot="12974794" flipV="1">
            <a:off x="9575259" y="1207587"/>
            <a:ext cx="403122" cy="544156"/>
          </a:xfrm>
          <a:prstGeom prst="arc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95AC24-8CAD-2A81-F6BC-1DC9850E7172}"/>
              </a:ext>
            </a:extLst>
          </p:cNvPr>
          <p:cNvSpPr txBox="1"/>
          <p:nvPr/>
        </p:nvSpPr>
        <p:spPr>
          <a:xfrm>
            <a:off x="10034743" y="942296"/>
            <a:ext cx="203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latin typeface="Freestyle Script" panose="030804020302050B0404" pitchFamily="66" charset="0"/>
              </a:rPr>
              <a:t>output “image”</a:t>
            </a:r>
            <a:endParaRPr lang="nl-NL" sz="2800" dirty="0">
              <a:latin typeface="Freestyle Script" panose="030804020302050B0404" pitchFamily="66" charset="0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5B820E7B-8F2C-DECE-A8F5-10E778ED37A5}"/>
              </a:ext>
            </a:extLst>
          </p:cNvPr>
          <p:cNvSpPr/>
          <p:nvPr/>
        </p:nvSpPr>
        <p:spPr>
          <a:xfrm rot="12974794" flipV="1">
            <a:off x="10156606" y="2887855"/>
            <a:ext cx="403122" cy="544156"/>
          </a:xfrm>
          <a:prstGeom prst="arc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111B5-7B56-E3ED-7015-7CD179489741}"/>
              </a:ext>
            </a:extLst>
          </p:cNvPr>
          <p:cNvSpPr txBox="1"/>
          <p:nvPr/>
        </p:nvSpPr>
        <p:spPr>
          <a:xfrm>
            <a:off x="10616090" y="2622564"/>
            <a:ext cx="2035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solidFill>
                  <a:schemeClr val="accent1"/>
                </a:solidFill>
                <a:latin typeface="Freestyle Script" panose="030804020302050B0404" pitchFamily="66" charset="0"/>
              </a:rPr>
              <a:t>learnable  </a:t>
            </a:r>
            <a:br>
              <a:rPr lang="en-BE" sz="2800" dirty="0">
                <a:solidFill>
                  <a:schemeClr val="accent1"/>
                </a:solidFill>
                <a:latin typeface="Freestyle Script" panose="030804020302050B0404" pitchFamily="66" charset="0"/>
              </a:rPr>
            </a:br>
            <a:r>
              <a:rPr lang="en-BE" sz="2800" dirty="0">
                <a:solidFill>
                  <a:schemeClr val="accent1"/>
                </a:solidFill>
                <a:latin typeface="Freestyle Script" panose="030804020302050B0404" pitchFamily="66" charset="0"/>
              </a:rPr>
              <a:t>weights</a:t>
            </a:r>
            <a:endParaRPr lang="nl-NL" sz="2800" dirty="0">
              <a:solidFill>
                <a:schemeClr val="accent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1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310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  <a:latin typeface="Google Sans"/>
              </a:rPr>
              <a:t>D</a:t>
            </a:r>
            <a:r>
              <a:rPr lang="en-GB" sz="2000" b="0" i="0" dirty="0">
                <a:solidFill>
                  <a:srgbClr val="040C28"/>
                </a:solidFill>
                <a:effectLst/>
                <a:latin typeface="Google Sans"/>
              </a:rPr>
              <a:t>erive meaningful information from digital images, videos and other visual inputs</a:t>
            </a:r>
            <a:r>
              <a:rPr lang="en-GB" sz="2000" dirty="0">
                <a:solidFill>
                  <a:srgbClr val="202124"/>
                </a:solidFill>
                <a:latin typeface="Google Sans"/>
              </a:rPr>
              <a:t>.</a:t>
            </a:r>
          </a:p>
          <a:p>
            <a:pPr algn="l"/>
            <a:endParaRPr lang="en-GB" sz="2000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algn="l"/>
            <a:r>
              <a:rPr lang="en-GB" sz="2000" b="0" i="0" dirty="0">
                <a:solidFill>
                  <a:srgbClr val="202124"/>
                </a:solidFill>
                <a:effectLst/>
                <a:latin typeface="Google Sans"/>
              </a:rPr>
              <a:t>Take actions or make recommendations based on that information.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7170" name="Picture 2" descr="Fig. 2">
            <a:extLst>
              <a:ext uri="{FF2B5EF4-FFF2-40B4-BE49-F238E27FC236}">
                <a16:creationId xmlns:a16="http://schemas.microsoft.com/office/drawing/2014/main" id="{32BA2192-5AAF-6FDA-C272-6D75AC61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437" y="287213"/>
            <a:ext cx="7063132" cy="575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7EA69F-5BBC-5801-0CC2-13B8A4F68F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Mascagni, P.,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Alapatt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Sestini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L. et al. Computer vision in surgery: from potential to clinical value.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5, 163 (2022)</a:t>
            </a:r>
          </a:p>
        </p:txBody>
      </p:sp>
    </p:spTree>
    <p:extLst>
      <p:ext uri="{BB962C8B-B14F-4D97-AF65-F5344CB8AC3E}">
        <p14:creationId xmlns:p14="http://schemas.microsoft.com/office/powerpoint/2010/main" val="2864179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9B0C897-403F-4161-BC12-D2391E287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2" y="1388971"/>
            <a:ext cx="5985260" cy="43529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70543D3-D08A-4A9B-80AA-4C9BE2A4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34" y="854390"/>
            <a:ext cx="3472600" cy="49319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69272-8204-D531-D832-D5EE7F8BB517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channels &amp; dimensions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7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40BF6-C353-65E2-6CB1-BAA464BBF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7C9A0-0F0A-6643-6C19-4C5A8016412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channels &amp; dimensions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5E80007E-059F-2557-7608-88D3EB4E3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1" y="901700"/>
            <a:ext cx="9963149" cy="561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03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299" y="1075957"/>
            <a:ext cx="10549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Maximum pooling, or max pooling, is a </a:t>
            </a:r>
            <a:r>
              <a:rPr lang="en-BE" sz="2000" dirty="0">
                <a:ea typeface="Lato" panose="020B0604020202020204" pitchFamily="34" charset="0"/>
                <a:cs typeface="Helvetica" panose="020B0604020202020204" pitchFamily="34" charset="0"/>
              </a:rPr>
              <a:t>specialized filter without learnable weights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calculates the maximum</a:t>
            </a:r>
            <a:r>
              <a:rPr lang="en-BE" sz="2000" dirty="0">
                <a:ea typeface="Lato" panose="020B0604020202020204" pitchFamily="34" charset="0"/>
                <a:cs typeface="Helvetica" panose="020B0604020202020204" pitchFamily="34" charset="0"/>
              </a:rPr>
              <a:t> (highest)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value in each patch of each feature map.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ea typeface="Lato" panose="020B0604020202020204" pitchFamily="34" charset="0"/>
                <a:cs typeface="Helvetica" panose="020B0604020202020204" pitchFamily="34" charset="0"/>
              </a:rPr>
              <a:t>poolin</a:t>
            </a:r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F9D3A-1E8F-7FC6-4E92-2C8F8985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77" y="2033004"/>
            <a:ext cx="7029484" cy="435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9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53221F-F1DD-4793-766E-BC307C68CE0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networks (CNN)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4FB55-7005-C80B-F6E8-FBDFD4F8A2C9}"/>
              </a:ext>
            </a:extLst>
          </p:cNvPr>
          <p:cNvSpPr txBox="1"/>
          <p:nvPr/>
        </p:nvSpPr>
        <p:spPr>
          <a:xfrm>
            <a:off x="241301" y="864490"/>
            <a:ext cx="11118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 (CNN)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stacks modules that consist of</a:t>
            </a:r>
            <a:r>
              <a:rPr lang="en-BE" sz="2000" dirty="0">
                <a:ea typeface="Lato" panose="020B0604020202020204" pitchFamily="34" charset="0"/>
                <a:cs typeface="Helvetica" panose="020B0604020202020204" pitchFamily="34" charset="0"/>
              </a:rPr>
              <a:t>:</a:t>
            </a:r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en-BE" sz="2000" b="1" dirty="0">
                <a:ea typeface="Lato" panose="020B0604020202020204" pitchFamily="34" charset="0"/>
                <a:cs typeface="Helvetica" panose="020B0604020202020204" pitchFamily="34" charset="0"/>
              </a:rPr>
              <a:t>convolutional layers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each learn relevant convolutional filter</a:t>
            </a:r>
            <a:r>
              <a:rPr lang="en-BE" sz="2000" dirty="0">
                <a:ea typeface="Lato" panose="020B0604020202020204" pitchFamily="34" charset="0"/>
                <a:cs typeface="Helvetica" panose="020B0604020202020204" pitchFamily="34" charset="0"/>
              </a:rPr>
              <a:t>s</a:t>
            </a:r>
            <a:endParaRPr lang="en-GB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 - a </a:t>
            </a:r>
            <a:r>
              <a:rPr lang="en-GB" sz="2000" b="1" dirty="0">
                <a:ea typeface="Lato" panose="020B0604020202020204" pitchFamily="34" charset="0"/>
                <a:cs typeface="Helvetica" panose="020B0604020202020204" pitchFamily="34" charset="0"/>
              </a:rPr>
              <a:t>pooling layer </a:t>
            </a:r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that allows for the location invariance of the learned features</a:t>
            </a:r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  <a:p>
            <a:endParaRPr lang="en-BE" sz="20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Afbeelding 2">
            <a:extLst>
              <a:ext uri="{FF2B5EF4-FFF2-40B4-BE49-F238E27FC236}">
                <a16:creationId xmlns:a16="http://schemas.microsoft.com/office/drawing/2014/main" id="{C1A23D32-7FE7-A7F2-6FF7-E171EA02E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46" y="2344615"/>
            <a:ext cx="8193609" cy="438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1617B-D54C-99FF-B280-3BFA24E2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F47779-C801-DC5C-329D-86E307DBEE4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networks (CNN)</a:t>
            </a:r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AE668BDB-5216-B8C6-6920-E90535A7C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46" y="2344615"/>
            <a:ext cx="8193609" cy="4383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599FC6-9583-23A6-58A1-07C7D9D67B37}"/>
              </a:ext>
            </a:extLst>
          </p:cNvPr>
          <p:cNvSpPr txBox="1"/>
          <p:nvPr/>
        </p:nvSpPr>
        <p:spPr>
          <a:xfrm>
            <a:off x="241301" y="864490"/>
            <a:ext cx="109659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BE" sz="2000" dirty="0"/>
              <a:t>Typical CNN structure:</a:t>
            </a:r>
          </a:p>
          <a:p>
            <a:pPr marL="342900" indent="-342900" algn="l" rtl="0" eaLnBrk="1" latinLnBrk="0" hangingPunct="1">
              <a:buFontTx/>
              <a:buChar char="-"/>
            </a:pPr>
            <a:r>
              <a:rPr lang="en-BE" sz="2000" b="1" dirty="0"/>
              <a:t>Alternate</a:t>
            </a:r>
            <a:r>
              <a:rPr lang="en-BE" sz="2000" dirty="0"/>
              <a:t> between N </a:t>
            </a:r>
            <a:r>
              <a:rPr lang="en-BE" sz="2000" b="1" dirty="0"/>
              <a:t>convolutional</a:t>
            </a:r>
            <a:r>
              <a:rPr lang="en-BE" sz="2000" dirty="0"/>
              <a:t> layers and a </a:t>
            </a:r>
            <a:r>
              <a:rPr lang="en-BE" sz="2000" b="1" dirty="0"/>
              <a:t>max pooling </a:t>
            </a:r>
            <a:r>
              <a:rPr lang="en-BE" sz="2000" dirty="0"/>
              <a:t>layer</a:t>
            </a:r>
          </a:p>
          <a:p>
            <a:pPr marL="342900" indent="-342900" algn="l" rtl="0" eaLnBrk="1" latinLnBrk="0" hangingPunct="1">
              <a:buFontTx/>
              <a:buChar char="-"/>
            </a:pPr>
            <a:r>
              <a:rPr lang="en-BE" sz="2000" dirty="0"/>
              <a:t>Decrease the ‘image resolution` and </a:t>
            </a:r>
            <a:r>
              <a:rPr lang="en-BE" sz="2000" dirty="0" err="1"/>
              <a:t>increa</a:t>
            </a:r>
            <a:r>
              <a:rPr lang="en-GB" sz="2000" dirty="0"/>
              <a:t>s</a:t>
            </a:r>
            <a:r>
              <a:rPr lang="en-BE" sz="2000" dirty="0"/>
              <a:t>e the number of channels throughout the network</a:t>
            </a:r>
          </a:p>
          <a:p>
            <a:pPr marL="342900" indent="-342900" algn="l" rtl="0" eaLnBrk="1" latinLnBrk="0" hangingPunct="1">
              <a:buFontTx/>
              <a:buChar char="-"/>
            </a:pPr>
            <a:r>
              <a:rPr lang="en-BE" sz="2000" dirty="0"/>
              <a:t>End by </a:t>
            </a:r>
            <a:r>
              <a:rPr lang="en-BE" sz="2000" b="1" dirty="0"/>
              <a:t>flattening</a:t>
            </a:r>
            <a:r>
              <a:rPr lang="en-BE" sz="2000" dirty="0"/>
              <a:t> the output of the final max pooling</a:t>
            </a:r>
          </a:p>
          <a:p>
            <a:pPr marL="342900" indent="-342900" algn="l" rtl="0" eaLnBrk="1" latinLnBrk="0" hangingPunct="1">
              <a:buFontTx/>
              <a:buChar char="-"/>
            </a:pPr>
            <a:r>
              <a:rPr lang="en-BE" sz="2000" b="1" dirty="0"/>
              <a:t>Combine with a dense network </a:t>
            </a:r>
            <a:r>
              <a:rPr lang="en-BE" sz="2000" dirty="0"/>
              <a:t>to reach the desired output shape</a:t>
            </a:r>
          </a:p>
        </p:txBody>
      </p:sp>
    </p:spTree>
    <p:extLst>
      <p:ext uri="{BB962C8B-B14F-4D97-AF65-F5344CB8AC3E}">
        <p14:creationId xmlns:p14="http://schemas.microsoft.com/office/powerpoint/2010/main" val="2972281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500D2-E6AE-C5C1-CD2F-48282196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92" y="889000"/>
            <a:ext cx="8551616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4300AC-125B-DF5F-4EA3-A31D263BC7DF}"/>
              </a:ext>
            </a:extLst>
          </p:cNvPr>
          <p:cNvSpPr txBox="1"/>
          <p:nvPr/>
        </p:nvSpPr>
        <p:spPr>
          <a:xfrm>
            <a:off x="3048000" y="61843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dirty="0">
                <a:hlinkClick r:id="rId3"/>
              </a:rPr>
              <a:t>https://adamharley.com/nn_vis/cnn/2d.html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1E30B-C557-CE99-918D-38256559F21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convolutional neural networks (CNN)</a:t>
            </a:r>
          </a:p>
        </p:txBody>
      </p:sp>
    </p:spTree>
    <p:extLst>
      <p:ext uri="{BB962C8B-B14F-4D97-AF65-F5344CB8AC3E}">
        <p14:creationId xmlns:p14="http://schemas.microsoft.com/office/powerpoint/2010/main" val="398581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Invariances: data augmentation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BE7C87-39AB-6F04-523A-E1529B3C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313353"/>
            <a:ext cx="4385115" cy="594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81D31-9A89-2C91-B85B-9EEDF9BDAFEA}"/>
              </a:ext>
            </a:extLst>
          </p:cNvPr>
          <p:cNvSpPr txBox="1"/>
          <p:nvPr/>
        </p:nvSpPr>
        <p:spPr>
          <a:xfrm>
            <a:off x="241299" y="1075957"/>
            <a:ext cx="48816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040C28"/>
                </a:solidFill>
              </a:rPr>
              <a:t>CNNs are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translation invariant,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scale invariant to some degree (learned from data, not in filters),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b="1" dirty="0">
                <a:solidFill>
                  <a:srgbClr val="040C28"/>
                </a:solidFill>
              </a:rPr>
              <a:t>not</a:t>
            </a:r>
            <a:r>
              <a:rPr lang="en-GB" sz="2000" dirty="0">
                <a:solidFill>
                  <a:srgbClr val="040C28"/>
                </a:solidFill>
              </a:rPr>
              <a:t> rotation invariant (learned from data),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b="1" dirty="0">
                <a:solidFill>
                  <a:srgbClr val="040C28"/>
                </a:solidFill>
              </a:rPr>
              <a:t>not</a:t>
            </a:r>
            <a:r>
              <a:rPr lang="en-GB" sz="2000" dirty="0">
                <a:solidFill>
                  <a:srgbClr val="040C28"/>
                </a:solidFill>
              </a:rPr>
              <a:t> illumination invariant (learned from data).</a:t>
            </a:r>
          </a:p>
          <a:p>
            <a:pPr algn="l"/>
            <a:endParaRPr lang="en-GB" sz="2000" dirty="0">
              <a:solidFill>
                <a:srgbClr val="040C28"/>
              </a:solidFill>
            </a:endParaRPr>
          </a:p>
          <a:p>
            <a:pPr algn="l"/>
            <a:r>
              <a:rPr lang="en-GB" sz="2000" dirty="0">
                <a:solidFill>
                  <a:srgbClr val="040C28"/>
                </a:solidFill>
              </a:rPr>
              <a:t>We can generate artificial data, by rotating, scaling, illuminating training images. A process called </a:t>
            </a:r>
            <a:r>
              <a:rPr lang="en-GB" sz="2000" b="1" dirty="0">
                <a:solidFill>
                  <a:srgbClr val="040C28"/>
                </a:solidFill>
              </a:rPr>
              <a:t>data augmentation</a:t>
            </a:r>
            <a:r>
              <a:rPr lang="en-GB" sz="2000" dirty="0">
                <a:solidFill>
                  <a:srgbClr val="040C28"/>
                </a:solidFill>
              </a:rPr>
              <a:t>. This is a form of model </a:t>
            </a:r>
            <a:r>
              <a:rPr lang="en-GB" sz="2000" b="1" dirty="0">
                <a:solidFill>
                  <a:srgbClr val="040C28"/>
                </a:solidFill>
              </a:rPr>
              <a:t>regularization</a:t>
            </a:r>
            <a:r>
              <a:rPr lang="en-GB" sz="2000" dirty="0">
                <a:solidFill>
                  <a:srgbClr val="040C28"/>
                </a:solidFill>
              </a:rPr>
              <a:t>. </a:t>
            </a:r>
          </a:p>
          <a:p>
            <a:pPr algn="l"/>
            <a:endParaRPr lang="en-GB" sz="2000" b="1" i="0" dirty="0">
              <a:solidFill>
                <a:srgbClr val="040C28"/>
              </a:solidFill>
              <a:effectLst/>
            </a:endParaRPr>
          </a:p>
          <a:p>
            <a:pPr algn="l"/>
            <a:endParaRPr lang="en-GB" sz="2000" i="0" dirty="0">
              <a:solidFill>
                <a:srgbClr val="2929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7951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melanoma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888D3-89F3-62FB-215E-67D45C59DDC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3784997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63497A3-2DCD-47BE-93FA-E7CEFDF30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" y="1099267"/>
            <a:ext cx="10225208" cy="3478679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41B454B-89AC-4DD8-AE6F-1739440C336C}"/>
              </a:ext>
            </a:extLst>
          </p:cNvPr>
          <p:cNvSpPr/>
          <p:nvPr/>
        </p:nvSpPr>
        <p:spPr>
          <a:xfrm>
            <a:off x="710992" y="4793535"/>
            <a:ext cx="3537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keratinocyte carcinomas: 65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seborrheic keratoses: 75 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A21DA04-DC69-4A50-9CE6-EE4B836E90B6}"/>
              </a:ext>
            </a:extLst>
          </p:cNvPr>
          <p:cNvSpPr/>
          <p:nvPr/>
        </p:nvSpPr>
        <p:spPr>
          <a:xfrm>
            <a:off x="4661551" y="4786100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33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97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3C6E6D8-338A-4B64-9EB5-CAD158168ABB}"/>
              </a:ext>
            </a:extLst>
          </p:cNvPr>
          <p:cNvSpPr/>
          <p:nvPr/>
        </p:nvSpPr>
        <p:spPr>
          <a:xfrm>
            <a:off x="8049663" y="4771231"/>
            <a:ext cx="2756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malignant melanomas: 71 </a:t>
            </a:r>
          </a:p>
          <a:p>
            <a:r>
              <a:rPr lang="nl-BE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nevi: 40</a:t>
            </a:r>
            <a:endParaRPr lang="nl-B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8A229-14A1-3B6C-B28D-69FEB40416B9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melanoma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F187B-62E0-1EFB-B9F6-4D2C7748DB1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155645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pic>
        <p:nvPicPr>
          <p:cNvPr id="34818" name="Picture 2" descr="Fig. 1">
            <a:extLst>
              <a:ext uri="{FF2B5EF4-FFF2-40B4-BE49-F238E27FC236}">
                <a16:creationId xmlns:a16="http://schemas.microsoft.com/office/drawing/2014/main" id="{95193134-E39D-1582-9E4F-ED7CFB6C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81" y="867509"/>
            <a:ext cx="8646403" cy="52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FE839-70D3-4743-F6C6-0C73B2780C6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</p:spTree>
    <p:extLst>
      <p:ext uri="{BB962C8B-B14F-4D97-AF65-F5344CB8AC3E}">
        <p14:creationId xmlns:p14="http://schemas.microsoft.com/office/powerpoint/2010/main" val="240802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299" y="1075957"/>
            <a:ext cx="4107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  <a:latin typeface="Google Sans"/>
              </a:rPr>
              <a:t>Classification</a:t>
            </a:r>
            <a:r>
              <a:rPr lang="en-GB" sz="2000" dirty="0">
                <a:solidFill>
                  <a:srgbClr val="040C28"/>
                </a:solidFill>
                <a:latin typeface="Google Sans"/>
              </a:rPr>
              <a:t>: predict the class(es) an image or video belongs to. 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194" name="Picture 2" descr="Applied Sciences | Free Full-Text | COVID-19 Chest X-ray Classification and  Severity Assessment Using Convolutional and Transformer Neural Networks">
            <a:extLst>
              <a:ext uri="{FF2B5EF4-FFF2-40B4-BE49-F238E27FC236}">
                <a16:creationId xmlns:a16="http://schemas.microsoft.com/office/drawing/2014/main" id="{D0ADC468-29F3-5548-B4BA-FCFE000B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79" y="391414"/>
            <a:ext cx="7480222" cy="56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75237-91B4-5A14-D39B-9ADBEF4DD63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 Dinh, T, et al. COVID-19 Chest X-ray Classification and Severity Assessment Using Convolutional and Transformer Neural Networks. Appl. Sci. 2022, 12, 4861</a:t>
            </a:r>
          </a:p>
        </p:txBody>
      </p:sp>
    </p:spTree>
    <p:extLst>
      <p:ext uri="{BB962C8B-B14F-4D97-AF65-F5344CB8AC3E}">
        <p14:creationId xmlns:p14="http://schemas.microsoft.com/office/powerpoint/2010/main" val="243051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54116-5904-7CB5-C750-9D62EC14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52" y="1177845"/>
            <a:ext cx="8903677" cy="4295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4480C-2FA9-A47A-52D8-60B2C16BA0C4}"/>
              </a:ext>
            </a:extLst>
          </p:cNvPr>
          <p:cNvSpPr txBox="1"/>
          <p:nvPr/>
        </p:nvSpPr>
        <p:spPr>
          <a:xfrm>
            <a:off x="2737882" y="5542381"/>
            <a:ext cx="6969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</a:rPr>
              <a:t>Pooled ROC results from all six readers(purple) versus AI model (black).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F45E4-C2A6-A375-B77D-515CA16D9ED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</p:spTree>
    <p:extLst>
      <p:ext uri="{BB962C8B-B14F-4D97-AF65-F5344CB8AC3E}">
        <p14:creationId xmlns:p14="http://schemas.microsoft.com/office/powerpoint/2010/main" val="3393202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B0245-4617-5A2C-ECC1-CDE7B0EE693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recent advances: breast cancer screening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480C-2FA9-A47A-52D8-60B2C16BA0C4}"/>
              </a:ext>
            </a:extLst>
          </p:cNvPr>
          <p:cNvSpPr txBox="1"/>
          <p:nvPr/>
        </p:nvSpPr>
        <p:spPr>
          <a:xfrm>
            <a:off x="586154" y="5729950"/>
            <a:ext cx="11230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</a:rPr>
              <a:t>                               m</a:t>
            </a:r>
            <a:r>
              <a:rPr lang="en-GB" b="0" i="0" dirty="0">
                <a:solidFill>
                  <a:srgbClr val="222222"/>
                </a:solidFill>
                <a:effectLst/>
              </a:rPr>
              <a:t>issed by readers                                                                            missed by AI model                 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32BFB-B2EC-6688-9F0B-5AD78C8D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6" y="986083"/>
            <a:ext cx="5215112" cy="4598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5E588-9D65-C4E6-DA45-0E7D6782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149" y="945227"/>
            <a:ext cx="5173789" cy="4598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2B596-E355-7D55-F923-DC9682CCA4C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McKinney, S.M.,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Sieniek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M., Godbole, V. et al. International evaluation of an AI system for breast cancer screening. Nature 577, 89–94 (2020)</a:t>
            </a:r>
          </a:p>
        </p:txBody>
      </p:sp>
    </p:spTree>
    <p:extLst>
      <p:ext uri="{BB962C8B-B14F-4D97-AF65-F5344CB8AC3E}">
        <p14:creationId xmlns:p14="http://schemas.microsoft.com/office/powerpoint/2010/main" val="4093669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33C5376-B206-421C-B9AC-59BDA6911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" y="907164"/>
            <a:ext cx="11502980" cy="4953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2858766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23554" name="Picture 2" descr="output channels for layer 2">
            <a:extLst>
              <a:ext uri="{FF2B5EF4-FFF2-40B4-BE49-F238E27FC236}">
                <a16:creationId xmlns:a16="http://schemas.microsoft.com/office/drawing/2014/main" id="{1B4246DA-FE62-3CDF-C9E0-16AF0DD9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77" y="2081121"/>
            <a:ext cx="8268273" cy="404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299" y="1075957"/>
            <a:ext cx="1054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On the left, each square is a different feature map (convolutional filter) with the activations shown for the corresponding images on the right (these images are selected such that they maximize the activation of the filter.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0721D-6DAF-0648-166C-AD3DF41670C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</p:spTree>
    <p:extLst>
      <p:ext uri="{BB962C8B-B14F-4D97-AF65-F5344CB8AC3E}">
        <p14:creationId xmlns:p14="http://schemas.microsoft.com/office/powerpoint/2010/main" val="3880872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6E240-8D4A-C442-439F-E4D279FAC6EB}"/>
              </a:ext>
            </a:extLst>
          </p:cNvPr>
          <p:cNvSpPr txBox="1"/>
          <p:nvPr/>
        </p:nvSpPr>
        <p:spPr>
          <a:xfrm>
            <a:off x="241300" y="1075957"/>
            <a:ext cx="4729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ea typeface="Lato" panose="020B0604020202020204" pitchFamily="34" charset="0"/>
                <a:cs typeface="Helvetica" panose="020B0604020202020204" pitchFamily="34" charset="0"/>
              </a:rPr>
              <a:t>The patterns that the filters detect become more complex as we go deeper into the network.</a:t>
            </a:r>
          </a:p>
          <a:p>
            <a:pPr algn="l"/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pic>
        <p:nvPicPr>
          <p:cNvPr id="25602" name="Picture 2" descr="output channels for layer 3">
            <a:extLst>
              <a:ext uri="{FF2B5EF4-FFF2-40B4-BE49-F238E27FC236}">
                <a16:creationId xmlns:a16="http://schemas.microsoft.com/office/drawing/2014/main" id="{C9322F0A-59CE-6D09-BB68-078C9458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92" y="234551"/>
            <a:ext cx="4794738" cy="591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46155-B636-510C-F71F-A91197B6D95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Zeiler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D., &amp; Fergus, R. (2014, September). Visualizing and understanding convolutional networks. In European conference on computer vision (pp. 818-833)</a:t>
            </a:r>
          </a:p>
        </p:txBody>
      </p:sp>
    </p:spTree>
    <p:extLst>
      <p:ext uri="{BB962C8B-B14F-4D97-AF65-F5344CB8AC3E}">
        <p14:creationId xmlns:p14="http://schemas.microsoft.com/office/powerpoint/2010/main" val="182902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B095185-E0FB-4AB8-BB14-B293B4E2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921"/>
            <a:ext cx="12192000" cy="3824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B32ECB-B432-EE69-2A9A-EADC49CA74E4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048E2-069B-003C-F97F-9EE3B5B98B9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https://distill.pub/2017/feature-visualization/</a:t>
            </a:r>
          </a:p>
        </p:txBody>
      </p:sp>
    </p:spTree>
    <p:extLst>
      <p:ext uri="{BB962C8B-B14F-4D97-AF65-F5344CB8AC3E}">
        <p14:creationId xmlns:p14="http://schemas.microsoft.com/office/powerpoint/2010/main" val="3708816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a 1" title="Pouff - Grocery Trip">
            <a:hlinkClick r:id="" action="ppaction://media"/>
            <a:extLst>
              <a:ext uri="{FF2B5EF4-FFF2-40B4-BE49-F238E27FC236}">
                <a16:creationId xmlns:a16="http://schemas.microsoft.com/office/drawing/2014/main" id="{A48D1028-2AFB-4C1A-A479-974DCB47B0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36431" y="918134"/>
            <a:ext cx="9272101" cy="5238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F1D6A2-056D-610C-7BD5-EFC73BB99771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</p:spTree>
    <p:extLst>
      <p:ext uri="{BB962C8B-B14F-4D97-AF65-F5344CB8AC3E}">
        <p14:creationId xmlns:p14="http://schemas.microsoft.com/office/powerpoint/2010/main" val="7175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6C42B-EA37-2384-266D-9FCF921A46D3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what computers see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7A1C592-5403-02D7-A7A2-BADE329D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23" y="940174"/>
            <a:ext cx="9823938" cy="43961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924247-823A-CC3A-8223-B66FF83B8D4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https://poloclub.github.io/cnn-explainer/</a:t>
            </a:r>
          </a:p>
        </p:txBody>
      </p:sp>
    </p:spTree>
    <p:extLst>
      <p:ext uri="{BB962C8B-B14F-4D97-AF65-F5344CB8AC3E}">
        <p14:creationId xmlns:p14="http://schemas.microsoft.com/office/powerpoint/2010/main" val="399171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6212B5A-FE48-4B58-90EA-7766499649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5" y="1169958"/>
            <a:ext cx="3643301" cy="479094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CF6801F-F1E2-4B31-8B6B-6F232D9D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14" y="1568221"/>
            <a:ext cx="7160318" cy="4202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CFB47-8AED-C3F2-8A3E-056EBE8C74EB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8AEC9-17ED-DFC2-F979-9712B0301169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3220465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CC583-FD40-018D-6AAC-52B307D2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ImageNet">
            <a:extLst>
              <a:ext uri="{FF2B5EF4-FFF2-40B4-BE49-F238E27FC236}">
                <a16:creationId xmlns:a16="http://schemas.microsoft.com/office/drawing/2014/main" id="{E46D6053-3033-ED72-06BC-18F54D9F7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 bwMode="auto">
          <a:xfrm>
            <a:off x="20" y="-7424"/>
            <a:ext cx="12191980" cy="62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75183-AEAC-CD9C-E4FA-53DF9A50E9C8}"/>
              </a:ext>
            </a:extLst>
          </p:cNvPr>
          <p:cNvSpPr txBox="1"/>
          <p:nvPr/>
        </p:nvSpPr>
        <p:spPr>
          <a:xfrm>
            <a:off x="241301" y="129804"/>
            <a:ext cx="4413249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ea typeface="Lato" panose="020B0604020202020204" pitchFamily="34" charset="0"/>
                <a:cs typeface="Helvetica" panose="020B0604020202020204" pitchFamily="34" charset="0"/>
              </a:rPr>
              <a:t>data is everything: ImageNet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1C994-76AD-DF7C-E841-7A07C4CE27A6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Deng et al., "ImageNet: A large-scale hierarchical image database," 2009 IEEE Conference on Computer Vision and Pattern Recognition</a:t>
            </a:r>
          </a:p>
        </p:txBody>
      </p:sp>
    </p:spTree>
    <p:extLst>
      <p:ext uri="{BB962C8B-B14F-4D97-AF65-F5344CB8AC3E}">
        <p14:creationId xmlns:p14="http://schemas.microsoft.com/office/powerpoint/2010/main" val="52639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9218" name="Picture 2" descr="Object Detection: Models, Architectures &amp; Tutorial [2023]">
            <a:extLst>
              <a:ext uri="{FF2B5EF4-FFF2-40B4-BE49-F238E27FC236}">
                <a16:creationId xmlns:a16="http://schemas.microsoft.com/office/drawing/2014/main" id="{B0C347AA-DA22-14D6-8D4F-D2AC706C9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77" y="653024"/>
            <a:ext cx="6742479" cy="54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56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29" y="3315970"/>
            <a:ext cx="10767485" cy="2860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B2DF7-CF85-61C3-6459-BB37CED7F580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transfer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D6913-8706-47CD-BF19-73B0869F478B}"/>
              </a:ext>
            </a:extLst>
          </p:cNvPr>
          <p:cNvSpPr txBox="1"/>
          <p:nvPr/>
        </p:nvSpPr>
        <p:spPr>
          <a:xfrm>
            <a:off x="241300" y="1075957"/>
            <a:ext cx="116107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A </a:t>
            </a:r>
            <a:r>
              <a:rPr lang="en-GB" sz="2000" b="1" dirty="0">
                <a:solidFill>
                  <a:srgbClr val="222222"/>
                </a:solidFill>
                <a:latin typeface="Harding"/>
              </a:rPr>
              <a:t>pre-trained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 (on ImageNet) Inception v3 CNN was downloaded from GitHub.</a:t>
            </a:r>
          </a:p>
          <a:p>
            <a:endParaRPr lang="en-GB" sz="200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The fully connected feed forward neural network module was replaced.</a:t>
            </a:r>
          </a:p>
          <a:p>
            <a:endParaRPr lang="en-GB" sz="2000" i="0" dirty="0">
              <a:solidFill>
                <a:srgbClr val="222222"/>
              </a:solidFill>
              <a:effectLst/>
              <a:latin typeface="Harding"/>
            </a:endParaRPr>
          </a:p>
          <a:p>
            <a:r>
              <a:rPr lang="en-GB" sz="2000" dirty="0">
                <a:solidFill>
                  <a:srgbClr val="222222"/>
                </a:solidFill>
                <a:latin typeface="Harding"/>
              </a:rPr>
              <a:t>The network was then </a:t>
            </a:r>
            <a:r>
              <a:rPr lang="en-GB" sz="2000" b="1" dirty="0">
                <a:solidFill>
                  <a:srgbClr val="222222"/>
                </a:solidFill>
                <a:latin typeface="Harding"/>
              </a:rPr>
              <a:t>fine-tuned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 on the available lesion data. This means that the remainder of the model</a:t>
            </a:r>
            <a:r>
              <a:rPr lang="en-BE" sz="2000" dirty="0">
                <a:solidFill>
                  <a:srgbClr val="222222"/>
                </a:solidFill>
                <a:latin typeface="Harding"/>
              </a:rPr>
              <a:t> </a:t>
            </a:r>
            <a:r>
              <a:rPr lang="en-GB" sz="2000" dirty="0">
                <a:solidFill>
                  <a:srgbClr val="222222"/>
                </a:solidFill>
                <a:latin typeface="Harding"/>
              </a:rPr>
              <a:t>parameters were used as the network’s initialization.</a:t>
            </a:r>
            <a:endParaRPr lang="en-GB" sz="2000" i="0" dirty="0">
              <a:solidFill>
                <a:srgbClr val="040C28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E3847-72C3-AA37-9157-64C0F9EFF51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Thrun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Dermatologist-level classification of skin cancer with deep neural networks, Nature (2017)</a:t>
            </a:r>
          </a:p>
        </p:txBody>
      </p:sp>
    </p:spTree>
    <p:extLst>
      <p:ext uri="{BB962C8B-B14F-4D97-AF65-F5344CB8AC3E}">
        <p14:creationId xmlns:p14="http://schemas.microsoft.com/office/powerpoint/2010/main" val="375511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4" name="tooth">
            <a:hlinkClick r:id="" action="ppaction://media"/>
            <a:extLst>
              <a:ext uri="{FF2B5EF4-FFF2-40B4-BE49-F238E27FC236}">
                <a16:creationId xmlns:a16="http://schemas.microsoft.com/office/drawing/2014/main" id="{07F4C496-3BF5-329B-070C-6AB198409A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0756" y="1389659"/>
            <a:ext cx="6640513" cy="371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307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endoscopy">
            <a:hlinkClick r:id="" action="ppaction://media"/>
            <a:extLst>
              <a:ext uri="{FF2B5EF4-FFF2-40B4-BE49-F238E27FC236}">
                <a16:creationId xmlns:a16="http://schemas.microsoft.com/office/drawing/2014/main" id="{6F2C2B5B-31FF-AB30-660B-43A04490D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7216" y="1328630"/>
            <a:ext cx="7090120" cy="39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44F14-E6C9-A78A-8DA1-94C20C6F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379" y="838200"/>
            <a:ext cx="7061422" cy="4718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A567C-32E1-7705-10BD-1F2B9436A369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C2997-7380-29E4-4A83-8A206170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B4A15A-1F0D-691A-B8B5-941740D43D9A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52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  <a:endParaRPr lang="en-GB" sz="2000" b="0" i="0" dirty="0">
              <a:solidFill>
                <a:srgbClr val="292929"/>
              </a:solidFill>
              <a:effectLst/>
            </a:endParaRPr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FCDD0A86-C59B-1F64-B8F1-16FFC936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12" y="521677"/>
            <a:ext cx="5438677" cy="54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EB295-9141-5C3C-854D-C9AEA87DC9CA}"/>
              </a:ext>
            </a:extLst>
          </p:cNvPr>
          <p:cNvSpPr txBox="1"/>
          <p:nvPr/>
        </p:nvSpPr>
        <p:spPr>
          <a:xfrm>
            <a:off x="5595912" y="5997751"/>
            <a:ext cx="5240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pulmonary arteries: blue; pulmonary veins (and also the abdominal wall): red; the mediastinum: yellow; the diaphragm: violet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184439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computer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4201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dirty="0">
                <a:solidFill>
                  <a:srgbClr val="040C28"/>
                </a:solidFill>
              </a:rPr>
              <a:t>Classification</a:t>
            </a:r>
            <a:r>
              <a:rPr lang="en-GB" sz="2000" dirty="0">
                <a:solidFill>
                  <a:srgbClr val="040C28"/>
                </a:solidFill>
              </a:rPr>
              <a:t>: predict the class(es) an image or video belongs to. </a:t>
            </a:r>
          </a:p>
          <a:p>
            <a:pPr algn="l"/>
            <a:endParaRPr lang="en-GB" sz="2000" b="0" i="0" dirty="0">
              <a:solidFill>
                <a:srgbClr val="040C28"/>
              </a:solidFill>
              <a:effectLst/>
              <a:latin typeface="Google Sans"/>
            </a:endParaRPr>
          </a:p>
          <a:p>
            <a:pPr algn="l"/>
            <a:r>
              <a:rPr lang="en-GB" sz="2000" b="1" i="0" dirty="0">
                <a:solidFill>
                  <a:srgbClr val="161616"/>
                </a:solidFill>
                <a:effectLst/>
              </a:rPr>
              <a:t>Object detection: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 identify a certain class of image and then detect and tabulate their appearance in an image or video.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dirty="0">
                <a:solidFill>
                  <a:srgbClr val="161616"/>
                </a:solidFill>
              </a:rPr>
              <a:t>S</a:t>
            </a:r>
            <a:r>
              <a:rPr lang="en-GB" sz="2000" b="1" i="0" dirty="0">
                <a:solidFill>
                  <a:srgbClr val="161616"/>
                </a:solidFill>
                <a:effectLst/>
              </a:rPr>
              <a:t>egmentation</a:t>
            </a:r>
            <a:r>
              <a:rPr lang="en-GB" sz="2000" b="0" i="0" dirty="0">
                <a:solidFill>
                  <a:srgbClr val="161616"/>
                </a:solidFill>
                <a:effectLst/>
              </a:rPr>
              <a:t>: the process of partitioning a digital image into multiple image segments (regions). </a:t>
            </a:r>
          </a:p>
          <a:p>
            <a:pPr algn="l"/>
            <a:endParaRPr lang="en-GB" sz="2000" dirty="0">
              <a:solidFill>
                <a:srgbClr val="161616"/>
              </a:solidFill>
            </a:endParaRPr>
          </a:p>
          <a:p>
            <a:pPr algn="l"/>
            <a:r>
              <a:rPr lang="en-GB" sz="2000" b="1" i="0" dirty="0">
                <a:solidFill>
                  <a:srgbClr val="292929"/>
                </a:solidFill>
                <a:effectLst/>
              </a:rPr>
              <a:t>Object tracking</a:t>
            </a:r>
            <a:r>
              <a:rPr lang="en-GB" sz="2000" b="0" i="0" dirty="0">
                <a:solidFill>
                  <a:srgbClr val="292929"/>
                </a:solidFill>
                <a:effectLst/>
              </a:rPr>
              <a:t>: follow the movement of an object in a video.</a:t>
            </a:r>
          </a:p>
        </p:txBody>
      </p:sp>
      <p:pic>
        <p:nvPicPr>
          <p:cNvPr id="12292" name="Picture 4" descr="Object Tracking using DeepSORT in TensorFlow 2 | by Anushka Dhiman |  Analytics Vidhya | Medium">
            <a:extLst>
              <a:ext uri="{FF2B5EF4-FFF2-40B4-BE49-F238E27FC236}">
                <a16:creationId xmlns:a16="http://schemas.microsoft.com/office/drawing/2014/main" id="{F8E06592-5325-B3DC-1FB7-EF46F249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54" y="1404203"/>
            <a:ext cx="6469188" cy="363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43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1883</Words>
  <Application>Microsoft Office PowerPoint</Application>
  <PresentationFormat>Widescreen</PresentationFormat>
  <Paragraphs>266</Paragraphs>
  <Slides>40</Slides>
  <Notes>25</Notes>
  <HiddenSlides>1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Freestyle Script</vt:lpstr>
      <vt:lpstr>Google Sans</vt:lpstr>
      <vt:lpstr>Harding</vt:lpstr>
      <vt:lpstr>Lato</vt:lpstr>
      <vt:lpstr>source-serif-pro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Ralf Gabriels</cp:lastModifiedBy>
  <cp:revision>6</cp:revision>
  <dcterms:created xsi:type="dcterms:W3CDTF">2023-04-14T15:29:09Z</dcterms:created>
  <dcterms:modified xsi:type="dcterms:W3CDTF">2024-11-26T12:41:48Z</dcterms:modified>
</cp:coreProperties>
</file>